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autoCompressPictures="0">
  <p:sldMasterIdLst>
    <p:sldMasterId id="2147483648" r:id="rId1"/>
  </p:sldMasterIdLst>
  <p:notesMasterIdLst>
    <p:notesMasterId r:id="rId9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14630400" cy="8229600"/>
  <p:notesSz cx="8229600" cy="14630400"/>
  <p:embeddedFontLst>
    <p:embeddedFont>
      <p:font typeface="Red Hat Text" panose="020B0604020202020204" charset="0"/>
      <p:regular r:id="rId10"/>
    </p:embeddedFont>
    <p:embeddedFont>
      <p:font typeface="Roboto Light" panose="020B0604020202020204" charset="0"/>
      <p:regular r:id="rId11"/>
    </p:embeddedFont>
    <p:embeddedFont>
      <p:font typeface="Calibri" panose="020F0502020204030204" pitchFamily="34" charset="0"/>
      <p:regular r:id="rId12"/>
      <p:bold r:id="rId13"/>
      <p:italic r:id="rId14"/>
      <p:boldItalic r:id="rId15"/>
    </p:embeddedFont>
  </p:embeddedFont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>
        <p:scale>
          <a:sx n="68" d="100"/>
          <a:sy n="68" d="100"/>
        </p:scale>
        <p:origin x="-276" y="-36"/>
      </p:cViewPr>
      <p:guideLst>
        <p:guide orient="horz" pos="2592"/>
        <p:guide pos="460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4.fntdata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font" Target="fonts/font3.fntdata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2.fntdata"/><Relationship Id="rId5" Type="http://schemas.openxmlformats.org/officeDocument/2006/relationships/slide" Target="slides/slide4.xml"/><Relationship Id="rId15" Type="http://schemas.openxmlformats.org/officeDocument/2006/relationships/font" Target="fonts/font6.fntdata"/><Relationship Id="rId10" Type="http://schemas.openxmlformats.org/officeDocument/2006/relationships/font" Target="fonts/font1.fntdata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font" Target="fonts/font5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565525" cy="7318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4660900" y="0"/>
            <a:ext cx="3567113" cy="7318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E7F7296-7148-488B-B2F8-85778F997EC6}" type="datetimeFigureOut">
              <a:rPr lang="ru-RU" smtClean="0"/>
              <a:t>28.10.2024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-762000" y="1096963"/>
            <a:ext cx="9753600" cy="5486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822325" y="6950075"/>
            <a:ext cx="6584950" cy="6583363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13896975"/>
            <a:ext cx="3565525" cy="7302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4660900" y="13896975"/>
            <a:ext cx="3567113" cy="7302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E337EA-6701-465A-97C8-3DCC016942F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89044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AFA"/>
          </a:solidFill>
          <a:ln/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2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AFA"/>
          </a:solidFill>
          <a:ln/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3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AFA"/>
          </a:solidFill>
          <a:ln/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4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AFA"/>
          </a:solidFill>
          <a:ln/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5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AFA"/>
          </a:solidFill>
          <a:ln/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6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AFA"/>
          </a:solidFill>
          <a:ln/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7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AFA"/>
          </a:solidFill>
          <a:ln/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8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AFA"/>
          </a:solidFill>
          <a:ln/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548640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6324124" y="2389227"/>
            <a:ext cx="7468553" cy="19431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7650"/>
              </a:lnSpc>
              <a:buNone/>
            </a:pPr>
            <a:r>
              <a:rPr lang="en-US" sz="6100" dirty="0">
                <a:solidFill>
                  <a:srgbClr val="1F1E1E"/>
                </a:solidFill>
                <a:latin typeface="Red Hat Text" pitchFamily="34" charset="0"/>
                <a:ea typeface="Red Hat Text" pitchFamily="34" charset="-122"/>
                <a:cs typeface="Red Hat Text" pitchFamily="34" charset="-120"/>
              </a:rPr>
              <a:t>Адаптация и режим в детском саду</a:t>
            </a:r>
            <a:endParaRPr lang="en-US" sz="6100" dirty="0"/>
          </a:p>
        </p:txBody>
      </p:sp>
      <p:sp>
        <p:nvSpPr>
          <p:cNvPr id="4" name="Text 1"/>
          <p:cNvSpPr/>
          <p:nvPr/>
        </p:nvSpPr>
        <p:spPr>
          <a:xfrm>
            <a:off x="6324124" y="4691301"/>
            <a:ext cx="7468553" cy="114907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3000"/>
              </a:lnSpc>
              <a:buNone/>
            </a:pPr>
            <a:r>
              <a:rPr lang="en-US" sz="1850" dirty="0">
                <a:solidFill>
                  <a:srgbClr val="3B3535"/>
                </a:solidFill>
                <a:latin typeface="Roboto Light" pitchFamily="34" charset="0"/>
                <a:ea typeface="Roboto Light" pitchFamily="34" charset="-122"/>
                <a:cs typeface="Roboto Light" pitchFamily="34" charset="-120"/>
              </a:rPr>
              <a:t>Начало посещения детского сада - важный этап в жизни ребенка. Плавная адаптация и соблюдение режима помогут малышу легко влиться в новый коллектив и комфортно себя чувствовать.</a:t>
            </a:r>
            <a:endParaRPr lang="en-US" sz="1850" dirty="0"/>
          </a:p>
        </p:txBody>
      </p:sp>
      <p:sp>
        <p:nvSpPr>
          <p:cNvPr id="5" name="TextBox 4"/>
          <p:cNvSpPr txBox="1"/>
          <p:nvPr/>
        </p:nvSpPr>
        <p:spPr>
          <a:xfrm>
            <a:off x="7343335" y="1055077"/>
            <a:ext cx="553260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>
                <a:solidFill>
                  <a:schemeClr val="accent1">
                    <a:lumMod val="50000"/>
                  </a:schemeClr>
                </a:solidFill>
              </a:rPr>
              <a:t>ТОО Детский сад «</a:t>
            </a:r>
            <a:r>
              <a:rPr lang="en-US" sz="3600" dirty="0" err="1">
                <a:solidFill>
                  <a:schemeClr val="accent1">
                    <a:lumMod val="50000"/>
                  </a:schemeClr>
                </a:solidFill>
              </a:rPr>
              <a:t>Agbesik</a:t>
            </a:r>
            <a:r>
              <a:rPr lang="ru-RU" sz="3600" dirty="0">
                <a:solidFill>
                  <a:schemeClr val="accent1">
                    <a:lumMod val="50000"/>
                  </a:schemeClr>
                </a:solidFill>
              </a:rPr>
              <a:t>»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548640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6324124" y="830342"/>
            <a:ext cx="7468553" cy="140803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5500"/>
              </a:lnSpc>
              <a:buNone/>
            </a:pPr>
            <a:r>
              <a:rPr lang="en-US" sz="4400" dirty="0">
                <a:solidFill>
                  <a:srgbClr val="1F1E1E"/>
                </a:solidFill>
                <a:latin typeface="Red Hat Text" pitchFamily="34" charset="0"/>
                <a:ea typeface="Red Hat Text" pitchFamily="34" charset="-122"/>
                <a:cs typeface="Red Hat Text" pitchFamily="34" charset="-120"/>
              </a:rPr>
              <a:t>Важность адаптации ребенка в детском саду</a:t>
            </a:r>
            <a:endParaRPr lang="en-US" sz="4400" dirty="0"/>
          </a:p>
        </p:txBody>
      </p:sp>
      <p:sp>
        <p:nvSpPr>
          <p:cNvPr id="4" name="Shape 1"/>
          <p:cNvSpPr/>
          <p:nvPr/>
        </p:nvSpPr>
        <p:spPr>
          <a:xfrm>
            <a:off x="6324124" y="2866549"/>
            <a:ext cx="538520" cy="538520"/>
          </a:xfrm>
          <a:prstGeom prst="roundRect">
            <a:avLst>
              <a:gd name="adj" fmla="val 6668"/>
            </a:avLst>
          </a:prstGeom>
          <a:solidFill>
            <a:srgbClr val="F3E8E8"/>
          </a:solidFill>
          <a:ln/>
        </p:spPr>
      </p:sp>
      <p:sp>
        <p:nvSpPr>
          <p:cNvPr id="5" name="Text 2"/>
          <p:cNvSpPr/>
          <p:nvPr/>
        </p:nvSpPr>
        <p:spPr>
          <a:xfrm>
            <a:off x="6541413" y="2966799"/>
            <a:ext cx="103823" cy="33789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650"/>
              </a:lnSpc>
              <a:buNone/>
            </a:pPr>
            <a:r>
              <a:rPr lang="en-US" sz="2650" dirty="0">
                <a:solidFill>
                  <a:srgbClr val="3B3535"/>
                </a:solidFill>
                <a:latin typeface="Red Hat Text" pitchFamily="34" charset="0"/>
                <a:ea typeface="Red Hat Text" pitchFamily="34" charset="-122"/>
                <a:cs typeface="Red Hat Text" pitchFamily="34" charset="-120"/>
              </a:rPr>
              <a:t>1</a:t>
            </a:r>
            <a:endParaRPr lang="en-US" sz="2650" dirty="0"/>
          </a:p>
        </p:txBody>
      </p:sp>
      <p:sp>
        <p:nvSpPr>
          <p:cNvPr id="6" name="Text 3"/>
          <p:cNvSpPr/>
          <p:nvPr/>
        </p:nvSpPr>
        <p:spPr>
          <a:xfrm>
            <a:off x="7101959" y="2866549"/>
            <a:ext cx="2836783" cy="70389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2750"/>
              </a:lnSpc>
              <a:buNone/>
            </a:pPr>
            <a:r>
              <a:rPr lang="en-US" sz="2200" dirty="0">
                <a:solidFill>
                  <a:srgbClr val="3B3535"/>
                </a:solidFill>
                <a:latin typeface="Red Hat Text" pitchFamily="34" charset="0"/>
                <a:ea typeface="Red Hat Text" pitchFamily="34" charset="-122"/>
                <a:cs typeface="Red Hat Text" pitchFamily="34" charset="-120"/>
              </a:rPr>
              <a:t>Эмоциональное благополучие</a:t>
            </a:r>
            <a:endParaRPr lang="en-US" sz="2200" dirty="0"/>
          </a:p>
        </p:txBody>
      </p:sp>
      <p:sp>
        <p:nvSpPr>
          <p:cNvPr id="7" name="Text 4"/>
          <p:cNvSpPr/>
          <p:nvPr/>
        </p:nvSpPr>
        <p:spPr>
          <a:xfrm>
            <a:off x="7101959" y="3714036"/>
            <a:ext cx="2836783" cy="19151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3000"/>
              </a:lnSpc>
              <a:buNone/>
            </a:pPr>
            <a:r>
              <a:rPr lang="en-US" sz="1850" dirty="0">
                <a:solidFill>
                  <a:srgbClr val="3B3535"/>
                </a:solidFill>
                <a:latin typeface="Roboto Light" pitchFamily="34" charset="0"/>
                <a:ea typeface="Roboto Light" pitchFamily="34" charset="-122"/>
                <a:cs typeface="Roboto Light" pitchFamily="34" charset="-120"/>
              </a:rPr>
              <a:t>Успешная адаптация помогает избежать стресса, тревоги и негативных эмоций у ребенка.</a:t>
            </a:r>
            <a:endParaRPr lang="en-US" sz="1850" dirty="0"/>
          </a:p>
        </p:txBody>
      </p:sp>
      <p:sp>
        <p:nvSpPr>
          <p:cNvPr id="8" name="Shape 5"/>
          <p:cNvSpPr/>
          <p:nvPr/>
        </p:nvSpPr>
        <p:spPr>
          <a:xfrm>
            <a:off x="10178058" y="2866549"/>
            <a:ext cx="538520" cy="538520"/>
          </a:xfrm>
          <a:prstGeom prst="roundRect">
            <a:avLst>
              <a:gd name="adj" fmla="val 6668"/>
            </a:avLst>
          </a:prstGeom>
          <a:solidFill>
            <a:srgbClr val="F3E8E8"/>
          </a:solidFill>
          <a:ln/>
        </p:spPr>
      </p:sp>
      <p:sp>
        <p:nvSpPr>
          <p:cNvPr id="9" name="Text 6"/>
          <p:cNvSpPr/>
          <p:nvPr/>
        </p:nvSpPr>
        <p:spPr>
          <a:xfrm>
            <a:off x="10354627" y="2966799"/>
            <a:ext cx="185261" cy="33789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650"/>
              </a:lnSpc>
              <a:buNone/>
            </a:pPr>
            <a:r>
              <a:rPr lang="en-US" sz="2650" dirty="0">
                <a:solidFill>
                  <a:srgbClr val="3B3535"/>
                </a:solidFill>
                <a:latin typeface="Red Hat Text" pitchFamily="34" charset="0"/>
                <a:ea typeface="Red Hat Text" pitchFamily="34" charset="-122"/>
                <a:cs typeface="Red Hat Text" pitchFamily="34" charset="-120"/>
              </a:rPr>
              <a:t>2</a:t>
            </a:r>
            <a:endParaRPr lang="en-US" sz="2650" dirty="0"/>
          </a:p>
        </p:txBody>
      </p:sp>
      <p:sp>
        <p:nvSpPr>
          <p:cNvPr id="10" name="Text 7"/>
          <p:cNvSpPr/>
          <p:nvPr/>
        </p:nvSpPr>
        <p:spPr>
          <a:xfrm>
            <a:off x="10955893" y="2866549"/>
            <a:ext cx="2816185" cy="3519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2750"/>
              </a:lnSpc>
              <a:buNone/>
            </a:pPr>
            <a:r>
              <a:rPr lang="en-US" sz="2200" dirty="0">
                <a:solidFill>
                  <a:srgbClr val="3B3535"/>
                </a:solidFill>
                <a:latin typeface="Red Hat Text" pitchFamily="34" charset="0"/>
                <a:ea typeface="Red Hat Text" pitchFamily="34" charset="-122"/>
                <a:cs typeface="Red Hat Text" pitchFamily="34" charset="-120"/>
              </a:rPr>
              <a:t>Развитие навыков</a:t>
            </a:r>
            <a:endParaRPr lang="en-US" sz="2200" dirty="0"/>
          </a:p>
        </p:txBody>
      </p:sp>
      <p:sp>
        <p:nvSpPr>
          <p:cNvPr id="11" name="Text 8"/>
          <p:cNvSpPr/>
          <p:nvPr/>
        </p:nvSpPr>
        <p:spPr>
          <a:xfrm>
            <a:off x="10955893" y="3362087"/>
            <a:ext cx="2836783" cy="19151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3000"/>
              </a:lnSpc>
              <a:buNone/>
            </a:pPr>
            <a:r>
              <a:rPr lang="en-US" sz="1850" dirty="0">
                <a:solidFill>
                  <a:srgbClr val="3B3535"/>
                </a:solidFill>
                <a:latin typeface="Roboto Light" pitchFamily="34" charset="0"/>
                <a:ea typeface="Roboto Light" pitchFamily="34" charset="-122"/>
                <a:cs typeface="Roboto Light" pitchFamily="34" charset="-120"/>
              </a:rPr>
              <a:t>В новой среде ребенок учится самостоятельности, общению и другим важным навыкам.</a:t>
            </a:r>
            <a:endParaRPr lang="en-US" sz="1850" dirty="0"/>
          </a:p>
        </p:txBody>
      </p:sp>
      <p:sp>
        <p:nvSpPr>
          <p:cNvPr id="12" name="Shape 9"/>
          <p:cNvSpPr/>
          <p:nvPr/>
        </p:nvSpPr>
        <p:spPr>
          <a:xfrm>
            <a:off x="6324124" y="6137672"/>
            <a:ext cx="538520" cy="538520"/>
          </a:xfrm>
          <a:prstGeom prst="roundRect">
            <a:avLst>
              <a:gd name="adj" fmla="val 6668"/>
            </a:avLst>
          </a:prstGeom>
          <a:solidFill>
            <a:srgbClr val="F3E8E8"/>
          </a:solidFill>
          <a:ln/>
        </p:spPr>
      </p:sp>
      <p:sp>
        <p:nvSpPr>
          <p:cNvPr id="13" name="Text 10"/>
          <p:cNvSpPr/>
          <p:nvPr/>
        </p:nvSpPr>
        <p:spPr>
          <a:xfrm>
            <a:off x="6494264" y="6237923"/>
            <a:ext cx="198120" cy="33789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650"/>
              </a:lnSpc>
              <a:buNone/>
            </a:pPr>
            <a:r>
              <a:rPr lang="en-US" sz="2650" dirty="0">
                <a:solidFill>
                  <a:srgbClr val="3B3535"/>
                </a:solidFill>
                <a:latin typeface="Red Hat Text" pitchFamily="34" charset="0"/>
                <a:ea typeface="Red Hat Text" pitchFamily="34" charset="-122"/>
                <a:cs typeface="Red Hat Text" pitchFamily="34" charset="-120"/>
              </a:rPr>
              <a:t>3</a:t>
            </a:r>
            <a:endParaRPr lang="en-US" sz="2650" dirty="0"/>
          </a:p>
        </p:txBody>
      </p:sp>
      <p:sp>
        <p:nvSpPr>
          <p:cNvPr id="14" name="Text 11"/>
          <p:cNvSpPr/>
          <p:nvPr/>
        </p:nvSpPr>
        <p:spPr>
          <a:xfrm>
            <a:off x="7101959" y="6137672"/>
            <a:ext cx="3569256" cy="3519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2750"/>
              </a:lnSpc>
              <a:buNone/>
            </a:pPr>
            <a:r>
              <a:rPr lang="en-US" sz="2200" dirty="0">
                <a:solidFill>
                  <a:srgbClr val="3B3535"/>
                </a:solidFill>
                <a:latin typeface="Red Hat Text" pitchFamily="34" charset="0"/>
                <a:ea typeface="Red Hat Text" pitchFamily="34" charset="-122"/>
                <a:cs typeface="Red Hat Text" pitchFamily="34" charset="-120"/>
              </a:rPr>
              <a:t>Формирование привычек</a:t>
            </a:r>
            <a:endParaRPr lang="en-US" sz="2200" dirty="0"/>
          </a:p>
        </p:txBody>
      </p:sp>
      <p:sp>
        <p:nvSpPr>
          <p:cNvPr id="15" name="Text 12"/>
          <p:cNvSpPr/>
          <p:nvPr/>
        </p:nvSpPr>
        <p:spPr>
          <a:xfrm>
            <a:off x="7101959" y="6633210"/>
            <a:ext cx="6690717" cy="76604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3000"/>
              </a:lnSpc>
              <a:buNone/>
            </a:pPr>
            <a:r>
              <a:rPr lang="en-US" sz="1850" dirty="0">
                <a:solidFill>
                  <a:srgbClr val="3B3535"/>
                </a:solidFill>
                <a:latin typeface="Roboto Light" pitchFamily="34" charset="0"/>
                <a:ea typeface="Roboto Light" pitchFamily="34" charset="-122"/>
                <a:cs typeface="Roboto Light" pitchFamily="34" charset="-120"/>
              </a:rPr>
              <a:t>Адаптация закладывает основу для здорового режима и образа жизни малыша.</a:t>
            </a:r>
            <a:endParaRPr lang="en-US" sz="185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4630400" cy="2575679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721162" y="3142298"/>
            <a:ext cx="8603694" cy="60602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4750"/>
              </a:lnSpc>
              <a:buNone/>
            </a:pPr>
            <a:r>
              <a:rPr lang="en-US" sz="3800" dirty="0">
                <a:solidFill>
                  <a:srgbClr val="1F1E1E"/>
                </a:solidFill>
                <a:latin typeface="Red Hat Text" pitchFamily="34" charset="0"/>
                <a:ea typeface="Red Hat Text" pitchFamily="34" charset="-122"/>
                <a:cs typeface="Red Hat Text" pitchFamily="34" charset="-120"/>
              </a:rPr>
              <a:t>Стадии адаптации и их особенности</a:t>
            </a:r>
            <a:endParaRPr lang="en-US" sz="3800" dirty="0"/>
          </a:p>
        </p:txBody>
      </p:sp>
      <p:sp>
        <p:nvSpPr>
          <p:cNvPr id="4" name="Shape 1"/>
          <p:cNvSpPr/>
          <p:nvPr/>
        </p:nvSpPr>
        <p:spPr>
          <a:xfrm>
            <a:off x="7303770" y="4057412"/>
            <a:ext cx="22860" cy="3605808"/>
          </a:xfrm>
          <a:prstGeom prst="roundRect">
            <a:avLst>
              <a:gd name="adj" fmla="val 135211"/>
            </a:avLst>
          </a:prstGeom>
          <a:solidFill>
            <a:srgbClr val="D9CECE"/>
          </a:solidFill>
          <a:ln/>
        </p:spPr>
      </p:sp>
      <p:sp>
        <p:nvSpPr>
          <p:cNvPr id="5" name="Shape 2"/>
          <p:cNvSpPr/>
          <p:nvPr/>
        </p:nvSpPr>
        <p:spPr>
          <a:xfrm>
            <a:off x="6385084" y="4509611"/>
            <a:ext cx="721162" cy="22860"/>
          </a:xfrm>
          <a:prstGeom prst="roundRect">
            <a:avLst>
              <a:gd name="adj" fmla="val 135211"/>
            </a:avLst>
          </a:prstGeom>
          <a:solidFill>
            <a:srgbClr val="D9CECE"/>
          </a:solidFill>
          <a:ln/>
        </p:spPr>
      </p:sp>
      <p:sp>
        <p:nvSpPr>
          <p:cNvPr id="6" name="Shape 3"/>
          <p:cNvSpPr/>
          <p:nvPr/>
        </p:nvSpPr>
        <p:spPr>
          <a:xfrm>
            <a:off x="7083385" y="4289227"/>
            <a:ext cx="463629" cy="463629"/>
          </a:xfrm>
          <a:prstGeom prst="roundRect">
            <a:avLst>
              <a:gd name="adj" fmla="val 6667"/>
            </a:avLst>
          </a:prstGeom>
          <a:solidFill>
            <a:srgbClr val="F3E8E8"/>
          </a:solidFill>
          <a:ln/>
        </p:spPr>
      </p:sp>
      <p:sp>
        <p:nvSpPr>
          <p:cNvPr id="7" name="Text 4"/>
          <p:cNvSpPr/>
          <p:nvPr/>
        </p:nvSpPr>
        <p:spPr>
          <a:xfrm>
            <a:off x="7270552" y="4375547"/>
            <a:ext cx="89297" cy="29087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250"/>
              </a:lnSpc>
              <a:buNone/>
            </a:pPr>
            <a:r>
              <a:rPr lang="en-US" sz="2250" dirty="0">
                <a:solidFill>
                  <a:srgbClr val="3B3535"/>
                </a:solidFill>
                <a:latin typeface="Red Hat Text" pitchFamily="34" charset="0"/>
                <a:ea typeface="Red Hat Text" pitchFamily="34" charset="-122"/>
                <a:cs typeface="Red Hat Text" pitchFamily="34" charset="-120"/>
              </a:rPr>
              <a:t>1</a:t>
            </a:r>
            <a:endParaRPr lang="en-US" sz="2250" dirty="0"/>
          </a:p>
        </p:txBody>
      </p:sp>
      <p:sp>
        <p:nvSpPr>
          <p:cNvPr id="8" name="Text 5"/>
          <p:cNvSpPr/>
          <p:nvPr/>
        </p:nvSpPr>
        <p:spPr>
          <a:xfrm>
            <a:off x="3757732" y="4263390"/>
            <a:ext cx="2424232" cy="30301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r">
              <a:lnSpc>
                <a:spcPts val="2350"/>
              </a:lnSpc>
              <a:buNone/>
            </a:pPr>
            <a:r>
              <a:rPr lang="en-US" sz="1900" dirty="0">
                <a:solidFill>
                  <a:srgbClr val="3B3535"/>
                </a:solidFill>
                <a:latin typeface="Red Hat Text" pitchFamily="34" charset="0"/>
                <a:ea typeface="Red Hat Text" pitchFamily="34" charset="-122"/>
                <a:cs typeface="Red Hat Text" pitchFamily="34" charset="-120"/>
              </a:rPr>
              <a:t>Острая фаза</a:t>
            </a:r>
            <a:endParaRPr lang="en-US" sz="1900" dirty="0"/>
          </a:p>
        </p:txBody>
      </p:sp>
      <p:sp>
        <p:nvSpPr>
          <p:cNvPr id="9" name="Text 6"/>
          <p:cNvSpPr/>
          <p:nvPr/>
        </p:nvSpPr>
        <p:spPr>
          <a:xfrm>
            <a:off x="721162" y="4689991"/>
            <a:ext cx="5460802" cy="65936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r">
              <a:lnSpc>
                <a:spcPts val="2550"/>
              </a:lnSpc>
              <a:buNone/>
            </a:pPr>
            <a:r>
              <a:rPr lang="en-US" sz="1600" dirty="0">
                <a:solidFill>
                  <a:srgbClr val="3B3535"/>
                </a:solidFill>
                <a:latin typeface="Roboto Light" pitchFamily="34" charset="0"/>
                <a:ea typeface="Roboto Light" pitchFamily="34" charset="-122"/>
                <a:cs typeface="Roboto Light" pitchFamily="34" charset="-120"/>
              </a:rPr>
              <a:t>Ребенок отказывается оставаться в детском саду, проявляет негативные эмоции.</a:t>
            </a:r>
            <a:endParaRPr lang="en-US" sz="1600" dirty="0"/>
          </a:p>
        </p:txBody>
      </p:sp>
      <p:sp>
        <p:nvSpPr>
          <p:cNvPr id="10" name="Shape 7"/>
          <p:cNvSpPr/>
          <p:nvPr/>
        </p:nvSpPr>
        <p:spPr>
          <a:xfrm>
            <a:off x="7524155" y="5539740"/>
            <a:ext cx="721162" cy="22860"/>
          </a:xfrm>
          <a:prstGeom prst="roundRect">
            <a:avLst>
              <a:gd name="adj" fmla="val 135211"/>
            </a:avLst>
          </a:prstGeom>
          <a:solidFill>
            <a:srgbClr val="D9CECE"/>
          </a:solidFill>
          <a:ln/>
        </p:spPr>
      </p:sp>
      <p:sp>
        <p:nvSpPr>
          <p:cNvPr id="11" name="Shape 8"/>
          <p:cNvSpPr/>
          <p:nvPr/>
        </p:nvSpPr>
        <p:spPr>
          <a:xfrm>
            <a:off x="7083385" y="5319355"/>
            <a:ext cx="463629" cy="463629"/>
          </a:xfrm>
          <a:prstGeom prst="roundRect">
            <a:avLst>
              <a:gd name="adj" fmla="val 6667"/>
            </a:avLst>
          </a:prstGeom>
          <a:solidFill>
            <a:srgbClr val="F3E8E8"/>
          </a:solidFill>
          <a:ln/>
        </p:spPr>
      </p:sp>
      <p:sp>
        <p:nvSpPr>
          <p:cNvPr id="12" name="Text 9"/>
          <p:cNvSpPr/>
          <p:nvPr/>
        </p:nvSpPr>
        <p:spPr>
          <a:xfrm>
            <a:off x="7235428" y="5405676"/>
            <a:ext cx="159425" cy="29087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250"/>
              </a:lnSpc>
              <a:buNone/>
            </a:pPr>
            <a:r>
              <a:rPr lang="en-US" sz="2250" dirty="0">
                <a:solidFill>
                  <a:srgbClr val="3B3535"/>
                </a:solidFill>
                <a:latin typeface="Red Hat Text" pitchFamily="34" charset="0"/>
                <a:ea typeface="Red Hat Text" pitchFamily="34" charset="-122"/>
                <a:cs typeface="Red Hat Text" pitchFamily="34" charset="-120"/>
              </a:rPr>
              <a:t>2</a:t>
            </a:r>
            <a:endParaRPr lang="en-US" sz="2250" dirty="0"/>
          </a:p>
        </p:txBody>
      </p:sp>
      <p:sp>
        <p:nvSpPr>
          <p:cNvPr id="13" name="Text 10"/>
          <p:cNvSpPr/>
          <p:nvPr/>
        </p:nvSpPr>
        <p:spPr>
          <a:xfrm>
            <a:off x="8448437" y="5293519"/>
            <a:ext cx="2424232" cy="30301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350"/>
              </a:lnSpc>
              <a:buNone/>
            </a:pPr>
            <a:r>
              <a:rPr lang="en-US" sz="1900" dirty="0">
                <a:solidFill>
                  <a:srgbClr val="3B3535"/>
                </a:solidFill>
                <a:latin typeface="Red Hat Text" pitchFamily="34" charset="0"/>
                <a:ea typeface="Red Hat Text" pitchFamily="34" charset="-122"/>
                <a:cs typeface="Red Hat Text" pitchFamily="34" charset="-120"/>
              </a:rPr>
              <a:t>Неустойчивая фаза</a:t>
            </a:r>
            <a:endParaRPr lang="en-US" sz="1900" dirty="0"/>
          </a:p>
        </p:txBody>
      </p:sp>
      <p:sp>
        <p:nvSpPr>
          <p:cNvPr id="14" name="Text 11"/>
          <p:cNvSpPr/>
          <p:nvPr/>
        </p:nvSpPr>
        <p:spPr>
          <a:xfrm>
            <a:off x="8448437" y="5720120"/>
            <a:ext cx="5460802" cy="65936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550"/>
              </a:lnSpc>
              <a:buNone/>
            </a:pPr>
            <a:r>
              <a:rPr lang="en-US" sz="1600" dirty="0">
                <a:solidFill>
                  <a:srgbClr val="3B3535"/>
                </a:solidFill>
                <a:latin typeface="Roboto Light" pitchFamily="34" charset="0"/>
                <a:ea typeface="Roboto Light" pitchFamily="34" charset="-122"/>
                <a:cs typeface="Roboto Light" pitchFamily="34" charset="-120"/>
              </a:rPr>
              <a:t>Эмоциональное состояние меняется, сон и аппетит нестабильны.</a:t>
            </a:r>
            <a:endParaRPr lang="en-US" sz="1600" dirty="0"/>
          </a:p>
        </p:txBody>
      </p:sp>
      <p:sp>
        <p:nvSpPr>
          <p:cNvPr id="15" name="Shape 12"/>
          <p:cNvSpPr/>
          <p:nvPr/>
        </p:nvSpPr>
        <p:spPr>
          <a:xfrm>
            <a:off x="6385084" y="6466880"/>
            <a:ext cx="721162" cy="22860"/>
          </a:xfrm>
          <a:prstGeom prst="roundRect">
            <a:avLst>
              <a:gd name="adj" fmla="val 135211"/>
            </a:avLst>
          </a:prstGeom>
          <a:solidFill>
            <a:srgbClr val="D9CECE"/>
          </a:solidFill>
          <a:ln/>
        </p:spPr>
      </p:sp>
      <p:sp>
        <p:nvSpPr>
          <p:cNvPr id="16" name="Shape 13"/>
          <p:cNvSpPr/>
          <p:nvPr/>
        </p:nvSpPr>
        <p:spPr>
          <a:xfrm>
            <a:off x="7083385" y="6246495"/>
            <a:ext cx="463629" cy="463629"/>
          </a:xfrm>
          <a:prstGeom prst="roundRect">
            <a:avLst>
              <a:gd name="adj" fmla="val 6667"/>
            </a:avLst>
          </a:prstGeom>
          <a:solidFill>
            <a:srgbClr val="F3E8E8"/>
          </a:solidFill>
          <a:ln/>
        </p:spPr>
      </p:sp>
      <p:sp>
        <p:nvSpPr>
          <p:cNvPr id="17" name="Text 14"/>
          <p:cNvSpPr/>
          <p:nvPr/>
        </p:nvSpPr>
        <p:spPr>
          <a:xfrm>
            <a:off x="7229951" y="6332815"/>
            <a:ext cx="170497" cy="29087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250"/>
              </a:lnSpc>
              <a:buNone/>
            </a:pPr>
            <a:r>
              <a:rPr lang="en-US" sz="2250" dirty="0">
                <a:solidFill>
                  <a:srgbClr val="3B3535"/>
                </a:solidFill>
                <a:latin typeface="Red Hat Text" pitchFamily="34" charset="0"/>
                <a:ea typeface="Red Hat Text" pitchFamily="34" charset="-122"/>
                <a:cs typeface="Red Hat Text" pitchFamily="34" charset="-120"/>
              </a:rPr>
              <a:t>3</a:t>
            </a:r>
            <a:endParaRPr lang="en-US" sz="2250" dirty="0"/>
          </a:p>
        </p:txBody>
      </p:sp>
      <p:sp>
        <p:nvSpPr>
          <p:cNvPr id="18" name="Text 15"/>
          <p:cNvSpPr/>
          <p:nvPr/>
        </p:nvSpPr>
        <p:spPr>
          <a:xfrm>
            <a:off x="3757732" y="6220658"/>
            <a:ext cx="2424232" cy="30301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r">
              <a:lnSpc>
                <a:spcPts val="2350"/>
              </a:lnSpc>
              <a:buNone/>
            </a:pPr>
            <a:r>
              <a:rPr lang="en-US" sz="1900" dirty="0">
                <a:solidFill>
                  <a:srgbClr val="3B3535"/>
                </a:solidFill>
                <a:latin typeface="Red Hat Text" pitchFamily="34" charset="0"/>
                <a:ea typeface="Red Hat Text" pitchFamily="34" charset="-122"/>
                <a:cs typeface="Red Hat Text" pitchFamily="34" charset="-120"/>
              </a:rPr>
              <a:t>Стабильная фаза</a:t>
            </a:r>
            <a:endParaRPr lang="en-US" sz="1900" dirty="0"/>
          </a:p>
        </p:txBody>
      </p:sp>
      <p:sp>
        <p:nvSpPr>
          <p:cNvPr id="19" name="Text 16"/>
          <p:cNvSpPr/>
          <p:nvPr/>
        </p:nvSpPr>
        <p:spPr>
          <a:xfrm>
            <a:off x="721162" y="6647259"/>
            <a:ext cx="5460802" cy="65936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r">
              <a:lnSpc>
                <a:spcPts val="2550"/>
              </a:lnSpc>
              <a:buNone/>
            </a:pPr>
            <a:r>
              <a:rPr lang="en-US" sz="1600" dirty="0">
                <a:solidFill>
                  <a:srgbClr val="3B3535"/>
                </a:solidFill>
                <a:latin typeface="Roboto Light" pitchFamily="34" charset="0"/>
                <a:ea typeface="Roboto Light" pitchFamily="34" charset="-122"/>
                <a:cs typeface="Roboto Light" pitchFamily="34" charset="-120"/>
              </a:rPr>
              <a:t>Ребенок принимает новый режим, становится спокойным и уверенным.</a:t>
            </a:r>
            <a:endParaRPr lang="en-US" sz="16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837724" y="2485787"/>
            <a:ext cx="10625614" cy="7040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5500"/>
              </a:lnSpc>
              <a:buNone/>
            </a:pPr>
            <a:r>
              <a:rPr lang="en-US" sz="4400" dirty="0">
                <a:solidFill>
                  <a:srgbClr val="1F1E1E"/>
                </a:solidFill>
                <a:latin typeface="Red Hat Text" pitchFamily="34" charset="0"/>
                <a:ea typeface="Red Hat Text" pitchFamily="34" charset="-122"/>
                <a:cs typeface="Red Hat Text" pitchFamily="34" charset="-120"/>
              </a:rPr>
              <a:t>Роль родителей в процессе адаптации</a:t>
            </a:r>
            <a:endParaRPr lang="en-US" sz="4400" dirty="0"/>
          </a:p>
        </p:txBody>
      </p:sp>
      <p:sp>
        <p:nvSpPr>
          <p:cNvPr id="3" name="Text 1"/>
          <p:cNvSpPr/>
          <p:nvPr/>
        </p:nvSpPr>
        <p:spPr>
          <a:xfrm>
            <a:off x="837724" y="3788093"/>
            <a:ext cx="3801547" cy="3519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2750"/>
              </a:lnSpc>
              <a:buNone/>
            </a:pPr>
            <a:r>
              <a:rPr lang="en-US" sz="2200" dirty="0">
                <a:solidFill>
                  <a:srgbClr val="1F1E1E"/>
                </a:solidFill>
                <a:latin typeface="Red Hat Text" pitchFamily="34" charset="0"/>
                <a:ea typeface="Red Hat Text" pitchFamily="34" charset="-122"/>
                <a:cs typeface="Red Hat Text" pitchFamily="34" charset="-120"/>
              </a:rPr>
              <a:t>Эмоциональная поддержка</a:t>
            </a:r>
            <a:endParaRPr lang="en-US" sz="2200" dirty="0"/>
          </a:p>
        </p:txBody>
      </p:sp>
      <p:sp>
        <p:nvSpPr>
          <p:cNvPr id="4" name="Text 2"/>
          <p:cNvSpPr/>
          <p:nvPr/>
        </p:nvSpPr>
        <p:spPr>
          <a:xfrm>
            <a:off x="837724" y="4379357"/>
            <a:ext cx="3928586" cy="114907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3000"/>
              </a:lnSpc>
              <a:buNone/>
            </a:pPr>
            <a:r>
              <a:rPr lang="en-US" sz="1850" dirty="0">
                <a:solidFill>
                  <a:srgbClr val="3B3535"/>
                </a:solidFill>
                <a:latin typeface="Roboto Light" pitchFamily="34" charset="0"/>
                <a:ea typeface="Roboto Light" pitchFamily="34" charset="-122"/>
                <a:cs typeface="Roboto Light" pitchFamily="34" charset="-120"/>
              </a:rPr>
              <a:t>Родители должны быть рядом, успокаивать и вселять уверенность в ребенке.</a:t>
            </a:r>
            <a:endParaRPr lang="en-US" sz="1850" dirty="0"/>
          </a:p>
        </p:txBody>
      </p:sp>
      <p:sp>
        <p:nvSpPr>
          <p:cNvPr id="5" name="Text 3"/>
          <p:cNvSpPr/>
          <p:nvPr/>
        </p:nvSpPr>
        <p:spPr>
          <a:xfrm>
            <a:off x="5357813" y="3788093"/>
            <a:ext cx="2816185" cy="3519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2750"/>
              </a:lnSpc>
              <a:buNone/>
            </a:pPr>
            <a:r>
              <a:rPr lang="en-US" sz="2200" dirty="0">
                <a:solidFill>
                  <a:srgbClr val="1F1E1E"/>
                </a:solidFill>
                <a:latin typeface="Red Hat Text" pitchFamily="34" charset="0"/>
                <a:ea typeface="Red Hat Text" pitchFamily="34" charset="-122"/>
                <a:cs typeface="Red Hat Text" pitchFamily="34" charset="-120"/>
              </a:rPr>
              <a:t>Создание связи</a:t>
            </a:r>
            <a:endParaRPr lang="en-US" sz="2200" dirty="0"/>
          </a:p>
        </p:txBody>
      </p:sp>
      <p:sp>
        <p:nvSpPr>
          <p:cNvPr id="6" name="Text 4"/>
          <p:cNvSpPr/>
          <p:nvPr/>
        </p:nvSpPr>
        <p:spPr>
          <a:xfrm>
            <a:off x="5357813" y="4379357"/>
            <a:ext cx="3928586" cy="114907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3000"/>
              </a:lnSpc>
              <a:buNone/>
            </a:pPr>
            <a:r>
              <a:rPr lang="en-US" sz="1850" dirty="0">
                <a:solidFill>
                  <a:srgbClr val="3B3535"/>
                </a:solidFill>
                <a:latin typeface="Roboto Light" pitchFamily="34" charset="0"/>
                <a:ea typeface="Roboto Light" pitchFamily="34" charset="-122"/>
                <a:cs typeface="Roboto Light" pitchFamily="34" charset="-120"/>
              </a:rPr>
              <a:t>Родители помогают ребенку установить доверительные отношения с воспитателями.</a:t>
            </a:r>
            <a:endParaRPr lang="en-US" sz="1850" dirty="0"/>
          </a:p>
        </p:txBody>
      </p:sp>
      <p:sp>
        <p:nvSpPr>
          <p:cNvPr id="7" name="Text 5"/>
          <p:cNvSpPr/>
          <p:nvPr/>
        </p:nvSpPr>
        <p:spPr>
          <a:xfrm>
            <a:off x="9877901" y="3788093"/>
            <a:ext cx="2887861" cy="3519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2750"/>
              </a:lnSpc>
              <a:buNone/>
            </a:pPr>
            <a:r>
              <a:rPr lang="en-US" sz="2200" dirty="0">
                <a:solidFill>
                  <a:srgbClr val="1F1E1E"/>
                </a:solidFill>
                <a:latin typeface="Red Hat Text" pitchFamily="34" charset="0"/>
                <a:ea typeface="Red Hat Text" pitchFamily="34" charset="-122"/>
                <a:cs typeface="Red Hat Text" pitchFamily="34" charset="-120"/>
              </a:rPr>
              <a:t>Соблюдение режима</a:t>
            </a:r>
            <a:endParaRPr lang="en-US" sz="2200" dirty="0"/>
          </a:p>
        </p:txBody>
      </p:sp>
      <p:sp>
        <p:nvSpPr>
          <p:cNvPr id="8" name="Text 6"/>
          <p:cNvSpPr/>
          <p:nvPr/>
        </p:nvSpPr>
        <p:spPr>
          <a:xfrm>
            <a:off x="9877901" y="4379357"/>
            <a:ext cx="3928586" cy="114907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3000"/>
              </a:lnSpc>
              <a:buNone/>
            </a:pPr>
            <a:r>
              <a:rPr lang="en-US" sz="1850" dirty="0">
                <a:solidFill>
                  <a:srgbClr val="3B3535"/>
                </a:solidFill>
                <a:latin typeface="Roboto Light" pitchFamily="34" charset="0"/>
                <a:ea typeface="Roboto Light" pitchFamily="34" charset="-122"/>
                <a:cs typeface="Roboto Light" pitchFamily="34" charset="-120"/>
              </a:rPr>
              <a:t>Дома важно поддерживать режим, чтобы ребенок адаптировался быстрее.</a:t>
            </a:r>
            <a:endParaRPr lang="en-US" sz="185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44000" y="0"/>
            <a:ext cx="548640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837724" y="812363"/>
            <a:ext cx="7468553" cy="140803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5500"/>
              </a:lnSpc>
              <a:buNone/>
            </a:pPr>
            <a:r>
              <a:rPr lang="en-US" sz="4400" dirty="0">
                <a:solidFill>
                  <a:srgbClr val="1F1E1E"/>
                </a:solidFill>
                <a:latin typeface="Red Hat Text" pitchFamily="34" charset="0"/>
                <a:ea typeface="Red Hat Text" pitchFamily="34" charset="-122"/>
                <a:cs typeface="Red Hat Text" pitchFamily="34" charset="-120"/>
              </a:rPr>
              <a:t>Создание благоприятных условий для адаптации</a:t>
            </a:r>
            <a:endParaRPr lang="en-US" sz="4400" dirty="0"/>
          </a:p>
        </p:txBody>
      </p:sp>
      <p:sp>
        <p:nvSpPr>
          <p:cNvPr id="4" name="Shape 1"/>
          <p:cNvSpPr/>
          <p:nvPr/>
        </p:nvSpPr>
        <p:spPr>
          <a:xfrm>
            <a:off x="837724" y="2579370"/>
            <a:ext cx="3614618" cy="2858214"/>
          </a:xfrm>
          <a:prstGeom prst="roundRect">
            <a:avLst>
              <a:gd name="adj" fmla="val 1256"/>
            </a:avLst>
          </a:prstGeom>
          <a:solidFill>
            <a:srgbClr val="F3E8E8"/>
          </a:solidFill>
          <a:ln/>
        </p:spPr>
      </p:sp>
      <p:sp>
        <p:nvSpPr>
          <p:cNvPr id="5" name="Text 2"/>
          <p:cNvSpPr/>
          <p:nvPr/>
        </p:nvSpPr>
        <p:spPr>
          <a:xfrm>
            <a:off x="1077039" y="2818686"/>
            <a:ext cx="2816185" cy="3519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2750"/>
              </a:lnSpc>
              <a:buNone/>
            </a:pPr>
            <a:r>
              <a:rPr lang="en-US" sz="2200" dirty="0">
                <a:solidFill>
                  <a:srgbClr val="3B3535"/>
                </a:solidFill>
                <a:latin typeface="Red Hat Text" pitchFamily="34" charset="0"/>
                <a:ea typeface="Red Hat Text" pitchFamily="34" charset="-122"/>
                <a:cs typeface="Red Hat Text" pitchFamily="34" charset="-120"/>
              </a:rPr>
              <a:t>Безопасная среда</a:t>
            </a:r>
            <a:endParaRPr lang="en-US" sz="2200" dirty="0"/>
          </a:p>
        </p:txBody>
      </p:sp>
      <p:sp>
        <p:nvSpPr>
          <p:cNvPr id="6" name="Text 3"/>
          <p:cNvSpPr/>
          <p:nvPr/>
        </p:nvSpPr>
        <p:spPr>
          <a:xfrm>
            <a:off x="1077039" y="3314224"/>
            <a:ext cx="3135987" cy="1532096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3000"/>
              </a:lnSpc>
              <a:buNone/>
            </a:pPr>
            <a:r>
              <a:rPr lang="en-US" sz="1850" dirty="0">
                <a:solidFill>
                  <a:srgbClr val="3B3535"/>
                </a:solidFill>
                <a:latin typeface="Roboto Light" pitchFamily="34" charset="0"/>
                <a:ea typeface="Roboto Light" pitchFamily="34" charset="-122"/>
                <a:cs typeface="Roboto Light" pitchFamily="34" charset="-120"/>
              </a:rPr>
              <a:t>Детский сад должен обеспечивать чувство безопасности и комфорта для ребенка.</a:t>
            </a:r>
            <a:endParaRPr lang="en-US" sz="1850" dirty="0"/>
          </a:p>
        </p:txBody>
      </p:sp>
      <p:sp>
        <p:nvSpPr>
          <p:cNvPr id="7" name="Shape 4"/>
          <p:cNvSpPr/>
          <p:nvPr/>
        </p:nvSpPr>
        <p:spPr>
          <a:xfrm>
            <a:off x="4691658" y="2579370"/>
            <a:ext cx="3614618" cy="2858214"/>
          </a:xfrm>
          <a:prstGeom prst="roundRect">
            <a:avLst>
              <a:gd name="adj" fmla="val 1256"/>
            </a:avLst>
          </a:prstGeom>
          <a:solidFill>
            <a:srgbClr val="F3E8E8"/>
          </a:solidFill>
          <a:ln/>
        </p:spPr>
      </p:sp>
      <p:sp>
        <p:nvSpPr>
          <p:cNvPr id="8" name="Text 5"/>
          <p:cNvSpPr/>
          <p:nvPr/>
        </p:nvSpPr>
        <p:spPr>
          <a:xfrm>
            <a:off x="4930973" y="2818686"/>
            <a:ext cx="3135987" cy="70389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2750"/>
              </a:lnSpc>
              <a:buNone/>
            </a:pPr>
            <a:r>
              <a:rPr lang="en-US" sz="2200" dirty="0">
                <a:solidFill>
                  <a:srgbClr val="3B3535"/>
                </a:solidFill>
                <a:latin typeface="Red Hat Text" pitchFamily="34" charset="0"/>
                <a:ea typeface="Red Hat Text" pitchFamily="34" charset="-122"/>
                <a:cs typeface="Red Hat Text" pitchFamily="34" charset="-120"/>
              </a:rPr>
              <a:t>Индивидуальный подход</a:t>
            </a:r>
            <a:endParaRPr lang="en-US" sz="2200" dirty="0"/>
          </a:p>
        </p:txBody>
      </p:sp>
      <p:sp>
        <p:nvSpPr>
          <p:cNvPr id="9" name="Text 6"/>
          <p:cNvSpPr/>
          <p:nvPr/>
        </p:nvSpPr>
        <p:spPr>
          <a:xfrm>
            <a:off x="4930973" y="3666173"/>
            <a:ext cx="3135987" cy="1532096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3000"/>
              </a:lnSpc>
              <a:buNone/>
            </a:pPr>
            <a:r>
              <a:rPr lang="en-US" sz="1850" dirty="0">
                <a:solidFill>
                  <a:srgbClr val="3B3535"/>
                </a:solidFill>
                <a:latin typeface="Roboto Light" pitchFamily="34" charset="0"/>
                <a:ea typeface="Roboto Light" pitchFamily="34" charset="-122"/>
                <a:cs typeface="Roboto Light" pitchFamily="34" charset="-120"/>
              </a:rPr>
              <a:t>Воспитатели учитывают особенности каждого ребенка и помогают ему адаптироваться.</a:t>
            </a:r>
            <a:endParaRPr lang="en-US" sz="1850" dirty="0"/>
          </a:p>
        </p:txBody>
      </p:sp>
      <p:sp>
        <p:nvSpPr>
          <p:cNvPr id="10" name="Shape 7"/>
          <p:cNvSpPr/>
          <p:nvPr/>
        </p:nvSpPr>
        <p:spPr>
          <a:xfrm>
            <a:off x="837724" y="5676900"/>
            <a:ext cx="7468553" cy="1740218"/>
          </a:xfrm>
          <a:prstGeom prst="roundRect">
            <a:avLst>
              <a:gd name="adj" fmla="val 2063"/>
            </a:avLst>
          </a:prstGeom>
          <a:solidFill>
            <a:srgbClr val="F3E8E8"/>
          </a:solidFill>
          <a:ln/>
        </p:spPr>
      </p:sp>
      <p:sp>
        <p:nvSpPr>
          <p:cNvPr id="11" name="Text 8"/>
          <p:cNvSpPr/>
          <p:nvPr/>
        </p:nvSpPr>
        <p:spPr>
          <a:xfrm>
            <a:off x="1077039" y="5916216"/>
            <a:ext cx="3506629" cy="3519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2750"/>
              </a:lnSpc>
              <a:buNone/>
            </a:pPr>
            <a:r>
              <a:rPr lang="en-US" sz="2200" dirty="0">
                <a:solidFill>
                  <a:srgbClr val="3B3535"/>
                </a:solidFill>
                <a:latin typeface="Red Hat Text" pitchFamily="34" charset="0"/>
                <a:ea typeface="Red Hat Text" pitchFamily="34" charset="-122"/>
                <a:cs typeface="Red Hat Text" pitchFamily="34" charset="-120"/>
              </a:rPr>
              <a:t>Сотрудничество с семьей</a:t>
            </a:r>
            <a:endParaRPr lang="en-US" sz="2200" dirty="0"/>
          </a:p>
        </p:txBody>
      </p:sp>
      <p:sp>
        <p:nvSpPr>
          <p:cNvPr id="12" name="Text 9"/>
          <p:cNvSpPr/>
          <p:nvPr/>
        </p:nvSpPr>
        <p:spPr>
          <a:xfrm>
            <a:off x="1077039" y="6411754"/>
            <a:ext cx="6989921" cy="76604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3000"/>
              </a:lnSpc>
              <a:buNone/>
            </a:pPr>
            <a:r>
              <a:rPr lang="en-US" sz="1850" dirty="0">
                <a:solidFill>
                  <a:srgbClr val="3B3535"/>
                </a:solidFill>
                <a:latin typeface="Roboto Light" pitchFamily="34" charset="0"/>
                <a:ea typeface="Roboto Light" pitchFamily="34" charset="-122"/>
                <a:cs typeface="Roboto Light" pitchFamily="34" charset="-120"/>
              </a:rPr>
              <a:t>Детский сад и родители работают вместе, чтобы сделать адаптацию более плавной.</a:t>
            </a:r>
            <a:endParaRPr lang="en-US" sz="185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44000" y="0"/>
            <a:ext cx="548640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660559" y="822008"/>
            <a:ext cx="7822883" cy="111013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4350"/>
              </a:lnSpc>
              <a:buNone/>
            </a:pPr>
            <a:r>
              <a:rPr lang="en-US" sz="3450" dirty="0">
                <a:solidFill>
                  <a:srgbClr val="1F1E1E"/>
                </a:solidFill>
                <a:latin typeface="Red Hat Text" pitchFamily="34" charset="0"/>
                <a:ea typeface="Red Hat Text" pitchFamily="34" charset="-122"/>
                <a:cs typeface="Red Hat Text" pitchFamily="34" charset="-120"/>
              </a:rPr>
              <a:t>Режим дня в детском саду и его значение</a:t>
            </a:r>
            <a:endParaRPr lang="en-US" sz="3450" dirty="0"/>
          </a:p>
        </p:txBody>
      </p:sp>
      <p:pic>
        <p:nvPicPr>
          <p:cNvPr id="4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0559" y="2215277"/>
            <a:ext cx="471845" cy="471845"/>
          </a:xfrm>
          <a:prstGeom prst="rect">
            <a:avLst/>
          </a:prstGeom>
        </p:spPr>
      </p:pic>
      <p:sp>
        <p:nvSpPr>
          <p:cNvPr id="5" name="Text 1"/>
          <p:cNvSpPr/>
          <p:nvPr/>
        </p:nvSpPr>
        <p:spPr>
          <a:xfrm>
            <a:off x="660559" y="2875836"/>
            <a:ext cx="2220635" cy="27753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150"/>
              </a:lnSpc>
              <a:buNone/>
            </a:pPr>
            <a:r>
              <a:rPr lang="en-US" sz="1700" dirty="0">
                <a:solidFill>
                  <a:srgbClr val="3B3535"/>
                </a:solidFill>
                <a:latin typeface="Red Hat Text" pitchFamily="34" charset="0"/>
                <a:ea typeface="Red Hat Text" pitchFamily="34" charset="-122"/>
                <a:cs typeface="Red Hat Text" pitchFamily="34" charset="-120"/>
              </a:rPr>
              <a:t>Распорядок</a:t>
            </a:r>
            <a:endParaRPr lang="en-US" sz="1700" dirty="0"/>
          </a:p>
        </p:txBody>
      </p:sp>
      <p:sp>
        <p:nvSpPr>
          <p:cNvPr id="6" name="Text 2"/>
          <p:cNvSpPr/>
          <p:nvPr/>
        </p:nvSpPr>
        <p:spPr>
          <a:xfrm>
            <a:off x="660559" y="3266599"/>
            <a:ext cx="7822883" cy="30194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350"/>
              </a:lnSpc>
              <a:buNone/>
            </a:pPr>
            <a:r>
              <a:rPr lang="en-US" sz="1450" dirty="0">
                <a:solidFill>
                  <a:srgbClr val="3B3535"/>
                </a:solidFill>
                <a:latin typeface="Roboto Light" pitchFamily="34" charset="0"/>
                <a:ea typeface="Roboto Light" pitchFamily="34" charset="-122"/>
                <a:cs typeface="Roboto Light" pitchFamily="34" charset="-120"/>
              </a:rPr>
              <a:t>Четкий режим помогает ребенку быть более спокойным и организованным.</a:t>
            </a:r>
            <a:endParaRPr lang="en-US" sz="1450" dirty="0"/>
          </a:p>
        </p:txBody>
      </p:sp>
      <p:pic>
        <p:nvPicPr>
          <p:cNvPr id="7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60559" y="4134803"/>
            <a:ext cx="471845" cy="471845"/>
          </a:xfrm>
          <a:prstGeom prst="rect">
            <a:avLst/>
          </a:prstGeom>
        </p:spPr>
      </p:pic>
      <p:sp>
        <p:nvSpPr>
          <p:cNvPr id="8" name="Text 3"/>
          <p:cNvSpPr/>
          <p:nvPr/>
        </p:nvSpPr>
        <p:spPr>
          <a:xfrm>
            <a:off x="660559" y="4795361"/>
            <a:ext cx="2220635" cy="27753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150"/>
              </a:lnSpc>
              <a:buNone/>
            </a:pPr>
            <a:r>
              <a:rPr lang="en-US" sz="1700" dirty="0">
                <a:solidFill>
                  <a:srgbClr val="3B3535"/>
                </a:solidFill>
                <a:latin typeface="Red Hat Text" pitchFamily="34" charset="0"/>
                <a:ea typeface="Red Hat Text" pitchFamily="34" charset="-122"/>
                <a:cs typeface="Red Hat Text" pitchFamily="34" charset="-120"/>
              </a:rPr>
              <a:t>Питание</a:t>
            </a:r>
            <a:endParaRPr lang="en-US" sz="1700" dirty="0"/>
          </a:p>
        </p:txBody>
      </p:sp>
      <p:sp>
        <p:nvSpPr>
          <p:cNvPr id="9" name="Text 4"/>
          <p:cNvSpPr/>
          <p:nvPr/>
        </p:nvSpPr>
        <p:spPr>
          <a:xfrm>
            <a:off x="660559" y="5186124"/>
            <a:ext cx="7822883" cy="30194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350"/>
              </a:lnSpc>
              <a:buNone/>
            </a:pPr>
            <a:r>
              <a:rPr lang="en-US" sz="1450" dirty="0">
                <a:solidFill>
                  <a:srgbClr val="3B3535"/>
                </a:solidFill>
                <a:latin typeface="Roboto Light" pitchFamily="34" charset="0"/>
                <a:ea typeface="Roboto Light" pitchFamily="34" charset="-122"/>
                <a:cs typeface="Roboto Light" pitchFamily="34" charset="-120"/>
              </a:rPr>
              <a:t>Сбалансированное питание обеспечивает энергией и укрепляет здоровье малыша.</a:t>
            </a:r>
            <a:endParaRPr lang="en-US" sz="1450" dirty="0"/>
          </a:p>
        </p:txBody>
      </p:sp>
      <p:pic>
        <p:nvPicPr>
          <p:cNvPr id="10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60559" y="6054328"/>
            <a:ext cx="471845" cy="471845"/>
          </a:xfrm>
          <a:prstGeom prst="rect">
            <a:avLst/>
          </a:prstGeom>
        </p:spPr>
      </p:pic>
      <p:sp>
        <p:nvSpPr>
          <p:cNvPr id="11" name="Text 5"/>
          <p:cNvSpPr/>
          <p:nvPr/>
        </p:nvSpPr>
        <p:spPr>
          <a:xfrm>
            <a:off x="660559" y="6714887"/>
            <a:ext cx="2220635" cy="27753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150"/>
              </a:lnSpc>
              <a:buNone/>
            </a:pPr>
            <a:r>
              <a:rPr lang="en-US" sz="1700" dirty="0">
                <a:solidFill>
                  <a:srgbClr val="3B3535"/>
                </a:solidFill>
                <a:latin typeface="Red Hat Text" pitchFamily="34" charset="0"/>
                <a:ea typeface="Red Hat Text" pitchFamily="34" charset="-122"/>
                <a:cs typeface="Red Hat Text" pitchFamily="34" charset="-120"/>
              </a:rPr>
              <a:t>Отдых</a:t>
            </a:r>
            <a:endParaRPr lang="en-US" sz="1700" dirty="0"/>
          </a:p>
        </p:txBody>
      </p:sp>
      <p:sp>
        <p:nvSpPr>
          <p:cNvPr id="12" name="Text 6"/>
          <p:cNvSpPr/>
          <p:nvPr/>
        </p:nvSpPr>
        <p:spPr>
          <a:xfrm>
            <a:off x="660559" y="7105650"/>
            <a:ext cx="7822883" cy="30194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350"/>
              </a:lnSpc>
              <a:buNone/>
            </a:pPr>
            <a:r>
              <a:rPr lang="en-US" sz="1450" dirty="0">
                <a:solidFill>
                  <a:srgbClr val="3B3535"/>
                </a:solidFill>
                <a:latin typeface="Roboto Light" pitchFamily="34" charset="0"/>
                <a:ea typeface="Roboto Light" pitchFamily="34" charset="-122"/>
                <a:cs typeface="Roboto Light" pitchFamily="34" charset="-120"/>
              </a:rPr>
              <a:t>Достаточный сон способствует восстановлению сил и нормальному развитию ребенка.</a:t>
            </a:r>
            <a:endParaRPr lang="en-US" sz="145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4630400" cy="2872502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804267" y="3688437"/>
            <a:ext cx="11434048" cy="67579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5300"/>
              </a:lnSpc>
              <a:buNone/>
            </a:pPr>
            <a:r>
              <a:rPr lang="en-US" sz="4250" dirty="0">
                <a:solidFill>
                  <a:srgbClr val="1F1E1E"/>
                </a:solidFill>
                <a:latin typeface="Red Hat Text" pitchFamily="34" charset="0"/>
                <a:ea typeface="Red Hat Text" pitchFamily="34" charset="-122"/>
                <a:cs typeface="Red Hat Text" pitchFamily="34" charset="-120"/>
              </a:rPr>
              <a:t>Соблюдение режима дома и в детском саду</a:t>
            </a:r>
            <a:endParaRPr lang="en-US" sz="4250" dirty="0"/>
          </a:p>
        </p:txBody>
      </p:sp>
      <p:pic>
        <p:nvPicPr>
          <p:cNvPr id="4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4267" y="4708922"/>
            <a:ext cx="4340543" cy="919163"/>
          </a:xfrm>
          <a:prstGeom prst="rect">
            <a:avLst/>
          </a:prstGeom>
        </p:spPr>
      </p:pic>
      <p:sp>
        <p:nvSpPr>
          <p:cNvPr id="5" name="Text 1"/>
          <p:cNvSpPr/>
          <p:nvPr/>
        </p:nvSpPr>
        <p:spPr>
          <a:xfrm>
            <a:off x="1034058" y="5972770"/>
            <a:ext cx="2703552" cy="33789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650"/>
              </a:lnSpc>
              <a:buNone/>
            </a:pPr>
            <a:r>
              <a:rPr lang="en-US" sz="2100" dirty="0">
                <a:solidFill>
                  <a:srgbClr val="3B3535"/>
                </a:solidFill>
                <a:latin typeface="Red Hat Text" pitchFamily="34" charset="0"/>
                <a:ea typeface="Red Hat Text" pitchFamily="34" charset="-122"/>
                <a:cs typeface="Red Hat Text" pitchFamily="34" charset="-120"/>
              </a:rPr>
              <a:t>Режим в саду</a:t>
            </a:r>
            <a:endParaRPr lang="en-US" sz="2100" dirty="0"/>
          </a:p>
        </p:txBody>
      </p:sp>
      <p:sp>
        <p:nvSpPr>
          <p:cNvPr id="6" name="Text 2"/>
          <p:cNvSpPr/>
          <p:nvPr/>
        </p:nvSpPr>
        <p:spPr>
          <a:xfrm>
            <a:off x="1034058" y="6448544"/>
            <a:ext cx="3880961" cy="73533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800" dirty="0">
                <a:solidFill>
                  <a:srgbClr val="3B3535"/>
                </a:solidFill>
                <a:latin typeface="Roboto Light" pitchFamily="34" charset="0"/>
                <a:ea typeface="Roboto Light" pitchFamily="34" charset="-122"/>
                <a:cs typeface="Roboto Light" pitchFamily="34" charset="-120"/>
              </a:rPr>
              <a:t>Следование распорядку дня в детском учреждении.</a:t>
            </a:r>
            <a:endParaRPr lang="en-US" sz="1800" dirty="0"/>
          </a:p>
        </p:txBody>
      </p:sp>
      <p:pic>
        <p:nvPicPr>
          <p:cNvPr id="7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144810" y="4708922"/>
            <a:ext cx="4340662" cy="919163"/>
          </a:xfrm>
          <a:prstGeom prst="rect">
            <a:avLst/>
          </a:prstGeom>
        </p:spPr>
      </p:pic>
      <p:sp>
        <p:nvSpPr>
          <p:cNvPr id="8" name="Text 3"/>
          <p:cNvSpPr/>
          <p:nvPr/>
        </p:nvSpPr>
        <p:spPr>
          <a:xfrm>
            <a:off x="5374600" y="5972770"/>
            <a:ext cx="2703552" cy="33789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650"/>
              </a:lnSpc>
              <a:buNone/>
            </a:pPr>
            <a:r>
              <a:rPr lang="en-US" sz="2100" dirty="0">
                <a:solidFill>
                  <a:srgbClr val="3B3535"/>
                </a:solidFill>
                <a:latin typeface="Red Hat Text" pitchFamily="34" charset="0"/>
                <a:ea typeface="Red Hat Text" pitchFamily="34" charset="-122"/>
                <a:cs typeface="Red Hat Text" pitchFamily="34" charset="-120"/>
              </a:rPr>
              <a:t>Согласование</a:t>
            </a:r>
            <a:endParaRPr lang="en-US" sz="2100" dirty="0"/>
          </a:p>
        </p:txBody>
      </p:sp>
      <p:sp>
        <p:nvSpPr>
          <p:cNvPr id="9" name="Text 4"/>
          <p:cNvSpPr/>
          <p:nvPr/>
        </p:nvSpPr>
        <p:spPr>
          <a:xfrm>
            <a:off x="5374600" y="6448544"/>
            <a:ext cx="3881080" cy="73533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800" dirty="0">
                <a:solidFill>
                  <a:srgbClr val="3B3535"/>
                </a:solidFill>
                <a:latin typeface="Roboto Light" pitchFamily="34" charset="0"/>
                <a:ea typeface="Roboto Light" pitchFamily="34" charset="-122"/>
                <a:cs typeface="Roboto Light" pitchFamily="34" charset="-120"/>
              </a:rPr>
              <a:t>Родители обеспечивают такой же режим дома для преемственности.</a:t>
            </a:r>
            <a:endParaRPr lang="en-US" sz="1800" dirty="0"/>
          </a:p>
        </p:txBody>
      </p:sp>
      <p:pic>
        <p:nvPicPr>
          <p:cNvPr id="10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485471" y="4708922"/>
            <a:ext cx="4340662" cy="919163"/>
          </a:xfrm>
          <a:prstGeom prst="rect">
            <a:avLst/>
          </a:prstGeom>
        </p:spPr>
      </p:pic>
      <p:sp>
        <p:nvSpPr>
          <p:cNvPr id="11" name="Text 5"/>
          <p:cNvSpPr/>
          <p:nvPr/>
        </p:nvSpPr>
        <p:spPr>
          <a:xfrm>
            <a:off x="9715262" y="5972770"/>
            <a:ext cx="2703552" cy="33789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650"/>
              </a:lnSpc>
              <a:buNone/>
            </a:pPr>
            <a:r>
              <a:rPr lang="en-US" sz="2100" dirty="0">
                <a:solidFill>
                  <a:srgbClr val="3B3535"/>
                </a:solidFill>
                <a:latin typeface="Red Hat Text" pitchFamily="34" charset="0"/>
                <a:ea typeface="Red Hat Text" pitchFamily="34" charset="-122"/>
                <a:cs typeface="Red Hat Text" pitchFamily="34" charset="-120"/>
              </a:rPr>
              <a:t>Эффективность</a:t>
            </a:r>
            <a:endParaRPr lang="en-US" sz="2100" dirty="0"/>
          </a:p>
        </p:txBody>
      </p:sp>
      <p:sp>
        <p:nvSpPr>
          <p:cNvPr id="12" name="Text 6"/>
          <p:cNvSpPr/>
          <p:nvPr/>
        </p:nvSpPr>
        <p:spPr>
          <a:xfrm>
            <a:off x="9715262" y="6448544"/>
            <a:ext cx="3881080" cy="73533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800" dirty="0">
                <a:solidFill>
                  <a:srgbClr val="3B3535"/>
                </a:solidFill>
                <a:latin typeface="Roboto Light" pitchFamily="34" charset="0"/>
                <a:ea typeface="Roboto Light" pitchFamily="34" charset="-122"/>
                <a:cs typeface="Roboto Light" pitchFamily="34" charset="-120"/>
              </a:rPr>
              <a:t>Единый режим дома и в саду помогает легче адаптироваться.</a:t>
            </a:r>
            <a:endParaRPr lang="en-US" sz="18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309</Words>
  <Application>Microsoft Office PowerPoint</Application>
  <PresentationFormat>Произвольный</PresentationFormat>
  <Paragraphs>58</Paragraphs>
  <Slides>7</Slides>
  <Notes>7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12" baseType="lpstr">
      <vt:lpstr>Arial</vt:lpstr>
      <vt:lpstr>Red Hat Text</vt:lpstr>
      <vt:lpstr>Roboto Light</vt:lpstr>
      <vt:lpstr>Calibri</vt:lpstr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PptxGenJS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PptxGenJS Presentation</dc:title>
  <dc:subject>PptxGenJS Presentation</dc:subject>
  <dc:creator>PptxGenJS</dc:creator>
  <cp:lastModifiedBy>lenovo</cp:lastModifiedBy>
  <cp:revision>2</cp:revision>
  <dcterms:created xsi:type="dcterms:W3CDTF">2024-10-27T17:34:19Z</dcterms:created>
  <dcterms:modified xsi:type="dcterms:W3CDTF">2024-10-27T18:27:18Z</dcterms:modified>
</cp:coreProperties>
</file>